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15" r:id="rId1"/>
  </p:sldMasterIdLst>
  <p:notesMasterIdLst>
    <p:notesMasterId r:id="rId21"/>
  </p:notesMasterIdLst>
  <p:sldIdLst>
    <p:sldId id="256" r:id="rId2"/>
    <p:sldId id="267" r:id="rId3"/>
    <p:sldId id="272" r:id="rId4"/>
    <p:sldId id="257" r:id="rId5"/>
    <p:sldId id="273" r:id="rId6"/>
    <p:sldId id="274" r:id="rId7"/>
    <p:sldId id="258" r:id="rId8"/>
    <p:sldId id="260" r:id="rId9"/>
    <p:sldId id="282" r:id="rId10"/>
    <p:sldId id="283" r:id="rId11"/>
    <p:sldId id="275" r:id="rId12"/>
    <p:sldId id="284" r:id="rId13"/>
    <p:sldId id="285" r:id="rId14"/>
    <p:sldId id="286" r:id="rId15"/>
    <p:sldId id="276" r:id="rId16"/>
    <p:sldId id="290" r:id="rId17"/>
    <p:sldId id="293" r:id="rId18"/>
    <p:sldId id="294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54" autoAdjust="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1\Desktop\&#1073;&#1102;&#1076;&#1078;&#1077;&#1090;%20&#1074;%20&#1082;&#1072;&#1088;&#1090;&#1080;&#1085;&#1082;&#1072;&#1093;%202020\&#1088;&#1072;&#1089;&#1093;&#1086;&#1076;&#1099;%202020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Структура расходов бюджета Войновского сельского поселения в </a:t>
            </a:r>
            <a:r>
              <a:rPr lang="ru-RU" dirty="0" smtClean="0"/>
              <a:t>2025 </a:t>
            </a:r>
            <a:r>
              <a:rPr lang="ru-RU" dirty="0"/>
              <a:t>году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9138971171877822"/>
          <c:w val="1"/>
          <c:h val="0.553841548469923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dLbl>
              <c:idx val="0"/>
              <c:tx>
                <c:rich>
                  <a:bodyPr/>
                  <a:lstStyle/>
                  <a:p>
                    <a:fld id="{AE191049-4EB7-4483-9F58-0A661D00A7AD}" type="CELLRANGE">
                      <a:rPr lang="ru-RU"/>
                      <a:pPr/>
                      <a:t>[ДИАПАЗОН ЯЧЕЕК]</a:t>
                    </a:fld>
                    <a:r>
                      <a:rPr lang="ru-RU" baseline="0"/>
                      <a:t>; </a:t>
                    </a:r>
                    <a:fld id="{95E7B4CF-0E88-4EC2-8C68-8C5A08F409C5}" type="PERCENTAGE">
                      <a:rPr lang="ru-RU" baseline="0"/>
                      <a:pPr/>
                      <a:t>[ПРОЦЕНТ]</a:t>
                    </a:fld>
                    <a:endParaRPr lang="ru-RU" baseline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14CBF31-B170-4035-B5BA-2D6ADBBF8AEE}" type="CELLRANGE">
                      <a:rPr lang="ru-RU"/>
                      <a:pPr/>
                      <a:t>[ДИАПАЗОН ЯЧЕЕК]</a:t>
                    </a:fld>
                    <a:r>
                      <a:rPr lang="ru-RU" baseline="0"/>
                      <a:t>; </a:t>
                    </a:r>
                    <a:fld id="{C3E9A5B1-0F0C-4FE0-87C2-9A65D7E13E36}" type="PERCENTAGE">
                      <a:rPr lang="ru-RU" baseline="0"/>
                      <a:pPr/>
                      <a:t>[ПРОЦЕНТ]</a:t>
                    </a:fld>
                    <a:endParaRPr lang="ru-RU" baseline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6CE26E5-0217-4A46-AFDC-F24EDCA4AC8E}" type="CELLRANGE">
                      <a:rPr lang="ru-RU"/>
                      <a:pPr/>
                      <a:t>[ДИАПАЗОН ЯЧЕЕК]</a:t>
                    </a:fld>
                    <a:r>
                      <a:rPr lang="ru-RU" baseline="0"/>
                      <a:t>; </a:t>
                    </a:r>
                    <a:fld id="{71ECA9D2-02DA-49AD-918C-680A9153846A}" type="PERCENTAGE">
                      <a:rPr lang="ru-RU" baseline="0"/>
                      <a:pPr/>
                      <a:t>[ПРОЦЕНТ]</a:t>
                    </a:fld>
                    <a:endParaRPr lang="ru-RU" baseline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6E99C1E-5BCD-4CB9-9AD8-B6F9064543A3}" type="CELLRANGE">
                      <a:rPr lang="ru-RU"/>
                      <a:pPr/>
                      <a:t>[ДИАПАЗОН ЯЧЕЕК]</a:t>
                    </a:fld>
                    <a:r>
                      <a:rPr lang="ru-RU" baseline="0"/>
                      <a:t>; </a:t>
                    </a:r>
                    <a:fld id="{0C465304-5B8B-49DB-A54E-5B538F6C4887}" type="PERCENTAGE">
                      <a:rPr lang="ru-RU" baseline="0"/>
                      <a:pPr/>
                      <a:t>[ПРОЦЕНТ]</a:t>
                    </a:fld>
                    <a:endParaRPr lang="ru-RU" baseline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23853CA-D3F2-474E-AA76-A5E14DE33C4E}" type="CELLRANGE">
                      <a:rPr lang="ru-RU"/>
                      <a:pPr/>
                      <a:t>[ДИАПАЗОН ЯЧЕЕК]</a:t>
                    </a:fld>
                    <a:r>
                      <a:rPr lang="ru-RU" baseline="0"/>
                      <a:t>; </a:t>
                    </a:r>
                    <a:fld id="{9E89E8BF-AE1B-47B9-9248-F70F50DF55B5}" type="PERCENTAGE">
                      <a:rPr lang="ru-RU" baseline="0"/>
                      <a:pPr/>
                      <a:t>[ПРОЦЕНТ]</a:t>
                    </a:fld>
                    <a:endParaRPr lang="ru-RU" baseline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66BE08A-73DC-4D29-931D-70FE0AFD077D}" type="CELLRANGE">
                      <a:rPr lang="ru-RU"/>
                      <a:pPr/>
                      <a:t>[ДИАПАЗОН ЯЧЕЕК]</a:t>
                    </a:fld>
                    <a:r>
                      <a:rPr lang="ru-RU" baseline="0"/>
                      <a:t>; </a:t>
                    </a:r>
                    <a:fld id="{8825078B-32A3-439E-8549-EB9A2887D5E7}" type="PERCENTAGE">
                      <a:rPr lang="ru-RU" baseline="0"/>
                      <a:pPr/>
                      <a:t>[ПРОЦЕНТ]</a:t>
                    </a:fld>
                    <a:endParaRPr lang="ru-RU" baseline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BE3F83C-01E2-4E95-86EE-33DD24D44DD8}" type="CELLRANGE">
                      <a:rPr lang="ru-RU"/>
                      <a:pPr/>
                      <a:t>[ДИАПАЗОН ЯЧЕЕК]</a:t>
                    </a:fld>
                    <a:r>
                      <a:rPr lang="ru-RU" baseline="0"/>
                      <a:t>; </a:t>
                    </a:r>
                    <a:fld id="{1410EDB5-02B3-475E-AF98-6879DD0D5E50}" type="PERCENTAGE">
                      <a:rPr lang="ru-RU" baseline="0"/>
                      <a:pPr/>
                      <a:t>[ПРОЦЕНТ]</a:t>
                    </a:fld>
                    <a:endParaRPr lang="ru-RU" baseline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69E74BA9-AC12-48D8-BFDC-906A863C10F0}" type="CELLRANGE">
                      <a:rPr lang="ru-RU"/>
                      <a:pPr/>
                      <a:t>[ДИАПАЗОН ЯЧЕЕК]</a:t>
                    </a:fld>
                    <a:r>
                      <a:rPr lang="ru-RU" baseline="0"/>
                      <a:t>; </a:t>
                    </a:r>
                    <a:fld id="{0F69B854-6596-4B52-B2A9-BA7C6C52043E}" type="PERCENTAGE">
                      <a:rPr lang="ru-RU" baseline="0"/>
                      <a:pPr/>
                      <a:t>[ПРОЦЕНТ]</a:t>
                    </a:fld>
                    <a:endParaRPr lang="ru-RU" baseline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 </c:v>
                </c:pt>
                <c:pt idx="7">
                  <c:v>СОЦИАЛЬНАЯ ПОЛИТИКА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7192.1</c:v>
                </c:pt>
                <c:pt idx="1">
                  <c:v>164.3</c:v>
                </c:pt>
                <c:pt idx="2">
                  <c:v>24</c:v>
                </c:pt>
                <c:pt idx="3">
                  <c:v>34</c:v>
                </c:pt>
                <c:pt idx="4">
                  <c:v>2953.3</c:v>
                </c:pt>
                <c:pt idx="5">
                  <c:v>10</c:v>
                </c:pt>
                <c:pt idx="6">
                  <c:v>7072.3</c:v>
                </c:pt>
                <c:pt idx="7">
                  <c:v>105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Лист1!$B$2:$B$9</c15:f>
                <c15:dlblRangeCache>
                  <c:ptCount val="8"/>
                  <c:pt idx="0">
                    <c:v>7192,1</c:v>
                  </c:pt>
                  <c:pt idx="1">
                    <c:v>164,3</c:v>
                  </c:pt>
                  <c:pt idx="2">
                    <c:v>24</c:v>
                  </c:pt>
                  <c:pt idx="3">
                    <c:v>34</c:v>
                  </c:pt>
                  <c:pt idx="4">
                    <c:v>2953,3</c:v>
                  </c:pt>
                  <c:pt idx="5">
                    <c:v>10</c:v>
                  </c:pt>
                  <c:pt idx="6">
                    <c:v>7072,3</c:v>
                  </c:pt>
                  <c:pt idx="7">
                    <c:v>105</c:v>
                  </c:pt>
                </c15:dlblRangeCache>
              </c15:datalabelsRange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245976322517325"/>
          <c:y val="0.28082123067949838"/>
          <c:w val="0.27000807384603709"/>
          <c:h val="0.5544870224555262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92D050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/>
              <a:t>Структура расходов бюджета Войновского сельского поселения в 2021 году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национальная экономика</c:v>
                </c:pt>
              </c:strCache>
            </c:strRef>
          </c:cat>
          <c:val>
            <c:numRef>
              <c:f>Лист2!$B$2:$B$9</c:f>
              <c:numCache>
                <c:formatCode>#,##0.0</c:formatCode>
                <c:ptCount val="8"/>
                <c:pt idx="0">
                  <c:v>4076.5</c:v>
                </c:pt>
                <c:pt idx="1">
                  <c:v>85.8</c:v>
                </c:pt>
                <c:pt idx="2">
                  <c:v>6.1</c:v>
                </c:pt>
                <c:pt idx="3">
                  <c:v>413.3</c:v>
                </c:pt>
                <c:pt idx="4">
                  <c:v>3</c:v>
                </c:pt>
                <c:pt idx="5">
                  <c:v>327.5</c:v>
                </c:pt>
                <c:pt idx="6">
                  <c:v>140.30000000000001</c:v>
                </c:pt>
                <c:pt idx="7">
                  <c:v>11.7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Структура расходов бюджета Войновского сельского</a:t>
            </a:r>
            <a:r>
              <a:rPr lang="ru-RU" baseline="0" dirty="0" smtClean="0"/>
              <a:t> поселения в 2026 году</a:t>
            </a:r>
          </a:p>
          <a:p>
            <a:pPr>
              <a:defRPr/>
            </a:pP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 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5717.3</c:v>
                </c:pt>
                <c:pt idx="1">
                  <c:v>179.3</c:v>
                </c:pt>
                <c:pt idx="2">
                  <c:v>10</c:v>
                </c:pt>
                <c:pt idx="3">
                  <c:v>469.9</c:v>
                </c:pt>
                <c:pt idx="4">
                  <c:v>5</c:v>
                </c:pt>
                <c:pt idx="5">
                  <c:v>1168.5999999999999</c:v>
                </c:pt>
                <c:pt idx="6">
                  <c:v>109.2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994750619398893"/>
          <c:y val="7.4893843494513668E-2"/>
          <c:w val="0.8400524938060111"/>
          <c:h val="0.628340315128384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Структура расходов</a:t>
            </a:r>
            <a:r>
              <a:rPr lang="ru-RU" baseline="0"/>
              <a:t> бюджета Войновского сельского поселения в 2022 году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Лист3!$A$2:$A$9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национальная экономика</c:v>
                </c:pt>
              </c:strCache>
            </c:strRef>
          </c:cat>
          <c:val>
            <c:numRef>
              <c:f>Лист3!$B$2:$B$9</c:f>
              <c:numCache>
                <c:formatCode>#,##0.0</c:formatCode>
                <c:ptCount val="7"/>
                <c:pt idx="0">
                  <c:v>3902.4</c:v>
                </c:pt>
                <c:pt idx="1">
                  <c:v>6.1</c:v>
                </c:pt>
                <c:pt idx="2">
                  <c:v>415</c:v>
                </c:pt>
                <c:pt idx="3">
                  <c:v>3</c:v>
                </c:pt>
                <c:pt idx="4">
                  <c:v>527.5</c:v>
                </c:pt>
                <c:pt idx="5">
                  <c:v>140.30000000000001</c:v>
                </c:pt>
                <c:pt idx="6">
                  <c:v>11.7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Структура </a:t>
            </a:r>
            <a:r>
              <a:rPr lang="ru-RU" dirty="0" smtClean="0"/>
              <a:t>расходов </a:t>
            </a:r>
            <a:r>
              <a:rPr lang="ru-RU" dirty="0"/>
              <a:t>бюджета Войновского сельского поселения в </a:t>
            </a:r>
            <a:r>
              <a:rPr lang="ru-RU" dirty="0" smtClean="0"/>
              <a:t>2027 </a:t>
            </a:r>
            <a:r>
              <a:rPr lang="ru-RU" dirty="0"/>
              <a:t>году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расодов бюджета Войновского сельского поселения в 2026 году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 НАЦИОНАЛЬНАЯ 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1696</c:v>
                </c:pt>
                <c:pt idx="1">
                  <c:v>185.6</c:v>
                </c:pt>
                <c:pt idx="2">
                  <c:v>10</c:v>
                </c:pt>
                <c:pt idx="3">
                  <c:v>30</c:v>
                </c:pt>
                <c:pt idx="4">
                  <c:v>454.6</c:v>
                </c:pt>
                <c:pt idx="5">
                  <c:v>5</c:v>
                </c:pt>
                <c:pt idx="6">
                  <c:v>1354.4</c:v>
                </c:pt>
                <c:pt idx="7">
                  <c:v>113.6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92D050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/>
              <a:t>Расходы бюджета Войновского сельского поселения по муниципальным программам и непрограммным мероприятиям в </a:t>
            </a:r>
            <a:r>
              <a:rPr lang="ru-RU" sz="1200" b="1" dirty="0" smtClean="0"/>
              <a:t>2025 году- 17 205,7 </a:t>
            </a:r>
            <a:r>
              <a:rPr lang="ru-RU" sz="1200" b="1" dirty="0" err="1" smtClean="0"/>
              <a:t>тыс.руб</a:t>
            </a:r>
            <a:r>
              <a:rPr lang="ru-RU" sz="1200" b="1" dirty="0"/>
              <a:t>.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'прогр 2020'!$A$2:$A$10</c:f>
              <c:strCache>
                <c:ptCount val="9"/>
                <c:pt idx="0">
                  <c:v>Благоустройство</c:v>
                </c:pt>
                <c:pt idx="1">
                  <c:v>Защита населения от ЧС</c:v>
                </c:pt>
                <c:pt idx="2">
                  <c:v>Развитие культуры</c:v>
                </c:pt>
                <c:pt idx="3">
                  <c:v>Обеспечение противодействия преступности</c:v>
                </c:pt>
                <c:pt idx="4">
                  <c:v>Обеспечение качественными жкх услугами</c:v>
                </c:pt>
                <c:pt idx="5">
                  <c:v>Энергоэффективность</c:v>
                </c:pt>
                <c:pt idx="6">
                  <c:v>Муниципальная политика</c:v>
                </c:pt>
                <c:pt idx="7">
                  <c:v>Управление муниципальными финансами</c:v>
                </c:pt>
                <c:pt idx="8">
                  <c:v>Реализация функций органов местного самоуправления</c:v>
                </c:pt>
              </c:strCache>
            </c:strRef>
          </c:cat>
          <c:val>
            <c:numRef>
              <c:f>'прогр 2020'!$B$2:$B$10</c:f>
              <c:numCache>
                <c:formatCode>#,##0.0</c:formatCode>
                <c:ptCount val="9"/>
                <c:pt idx="0">
                  <c:v>2917.3</c:v>
                </c:pt>
                <c:pt idx="1">
                  <c:v>24</c:v>
                </c:pt>
                <c:pt idx="2">
                  <c:v>7072.3</c:v>
                </c:pt>
                <c:pt idx="3">
                  <c:v>8</c:v>
                </c:pt>
                <c:pt idx="4">
                  <c:v>36</c:v>
                </c:pt>
                <c:pt idx="5">
                  <c:v>5</c:v>
                </c:pt>
                <c:pt idx="6">
                  <c:v>7021.4</c:v>
                </c:pt>
                <c:pt idx="7">
                  <c:v>120.7</c:v>
                </c:pt>
                <c:pt idx="8">
                  <c:v>349.3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/>
              <a:t>Расходы бюджета Войновского сельского поселения по муниципальным программам и непрограммным мероприятиям в </a:t>
            </a:r>
            <a:r>
              <a:rPr lang="ru-RU" sz="1200" b="1" dirty="0" smtClean="0"/>
              <a:t>2021 году-5 064,2 </a:t>
            </a:r>
            <a:r>
              <a:rPr lang="ru-RU" sz="1200" b="1" dirty="0" err="1"/>
              <a:t>тыс.руб</a:t>
            </a:r>
            <a:r>
              <a:rPr lang="ru-RU" sz="1200" b="1" dirty="0"/>
              <a:t>. </a:t>
            </a:r>
          </a:p>
        </c:rich>
      </c:tx>
      <c:layout>
        <c:manualLayout>
          <c:xMode val="edge"/>
          <c:yMode val="edge"/>
          <c:x val="0.13645272849397977"/>
          <c:y val="1.21633994690245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по муниципальным программам и непрограммным</a:t>
            </a:r>
            <a:r>
              <a:rPr lang="ru-RU" sz="1400" b="1" i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мероприятиям в </a:t>
            </a:r>
            <a:r>
              <a:rPr lang="ru-RU" sz="1400" b="1" i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400" b="1" i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400" b="1" i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6 984,5тыс.руб</a:t>
            </a:r>
            <a:r>
              <a:rPr lang="ru-RU" sz="1400" b="1" i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 b="1"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solidFill>
          <a:srgbClr val="FFFF0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'прог 2026'!$A$2:$A$10</c:f>
              <c:strCache>
                <c:ptCount val="9"/>
                <c:pt idx="0">
                  <c:v>Благоустройство</c:v>
                </c:pt>
                <c:pt idx="1">
                  <c:v>Защита населения от ЧС</c:v>
                </c:pt>
                <c:pt idx="2">
                  <c:v>Развитие культуры</c:v>
                </c:pt>
                <c:pt idx="3">
                  <c:v>Обеспечение противодействия преступности</c:v>
                </c:pt>
                <c:pt idx="4">
                  <c:v>Обеспечение качественными жкх услугами</c:v>
                </c:pt>
                <c:pt idx="5">
                  <c:v>Энергоэффективность</c:v>
                </c:pt>
                <c:pt idx="6">
                  <c:v>Муниципальная политика</c:v>
                </c:pt>
                <c:pt idx="7">
                  <c:v>Управление муниципальными финансами</c:v>
                </c:pt>
                <c:pt idx="8">
                  <c:v>Реализация функций органов местного самоуправления</c:v>
                </c:pt>
              </c:strCache>
            </c:strRef>
          </c:cat>
          <c:val>
            <c:numRef>
              <c:f>'прог 2026'!$B$2:$B$10</c:f>
              <c:numCache>
                <c:formatCode>#,##0.0</c:formatCode>
                <c:ptCount val="9"/>
                <c:pt idx="0">
                  <c:v>429.9</c:v>
                </c:pt>
                <c:pt idx="1">
                  <c:v>10</c:v>
                </c:pt>
                <c:pt idx="2">
                  <c:v>1168.5999999999999</c:v>
                </c:pt>
                <c:pt idx="3">
                  <c:v>8</c:v>
                </c:pt>
                <c:pt idx="4">
                  <c:v>40</c:v>
                </c:pt>
                <c:pt idx="5">
                  <c:v>10</c:v>
                </c:pt>
                <c:pt idx="6">
                  <c:v>5195.3</c:v>
                </c:pt>
                <c:pt idx="7">
                  <c:v>120.7</c:v>
                </c:pt>
                <c:pt idx="8">
                  <c:v>699.8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92D050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налог на имущество физических лиц</c:v>
                </c:pt>
                <c:pt idx="2">
                  <c:v>единый сельхозналог</c:v>
                </c:pt>
                <c:pt idx="3">
                  <c:v>земельный налог</c:v>
                </c:pt>
                <c:pt idx="4">
                  <c:v>доходы от аренды имущества</c:v>
                </c:pt>
                <c:pt idx="5">
                  <c:v>дохдоходы, поступающие в порядке возмещения расходоводы от аренды имущества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240.5</c:v>
                </c:pt>
                <c:pt idx="1">
                  <c:v>138.19999999999999</c:v>
                </c:pt>
                <c:pt idx="2">
                  <c:v>854.4</c:v>
                </c:pt>
                <c:pt idx="3">
                  <c:v>2268</c:v>
                </c:pt>
                <c:pt idx="4">
                  <c:v>157.6</c:v>
                </c:pt>
                <c:pt idx="5">
                  <c:v>42.1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92D050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Войновского сельского поселения по муниципальным программам и непрограммным мероприятиям </a:t>
            </a:r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b="1"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2027 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400" b="1" i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3 425,5тыс.руб</a:t>
            </a:r>
            <a:endParaRPr lang="ru-RU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solidFill>
          <a:srgbClr val="FFC000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'прог 2022'!$A$2:$A$10</c:f>
              <c:strCache>
                <c:ptCount val="9"/>
                <c:pt idx="0">
                  <c:v>Благоустройство</c:v>
                </c:pt>
                <c:pt idx="1">
                  <c:v>Защита населения от ЧС</c:v>
                </c:pt>
                <c:pt idx="2">
                  <c:v>Развитие культуры</c:v>
                </c:pt>
                <c:pt idx="3">
                  <c:v>Обеспечение противодействия преступности</c:v>
                </c:pt>
                <c:pt idx="4">
                  <c:v>Обеспечение качественными жкх услугами</c:v>
                </c:pt>
                <c:pt idx="5">
                  <c:v>Энергоэффективность</c:v>
                </c:pt>
                <c:pt idx="6">
                  <c:v>Муниципальная политика</c:v>
                </c:pt>
                <c:pt idx="7">
                  <c:v>Управление муниципальными финансами</c:v>
                </c:pt>
                <c:pt idx="8">
                  <c:v>Реализация функций органов местного самоуправления</c:v>
                </c:pt>
              </c:strCache>
            </c:strRef>
          </c:cat>
          <c:val>
            <c:numRef>
              <c:f>'прог 2022'!$B$2:$B$10</c:f>
              <c:numCache>
                <c:formatCode>#,##0.0</c:formatCode>
                <c:ptCount val="9"/>
                <c:pt idx="0">
                  <c:v>414.6</c:v>
                </c:pt>
                <c:pt idx="1">
                  <c:v>10</c:v>
                </c:pt>
                <c:pt idx="2">
                  <c:v>1354.4</c:v>
                </c:pt>
                <c:pt idx="3">
                  <c:v>8</c:v>
                </c:pt>
                <c:pt idx="4">
                  <c:v>40</c:v>
                </c:pt>
                <c:pt idx="5">
                  <c:v>10</c:v>
                </c:pt>
                <c:pt idx="6">
                  <c:v>1465.8</c:v>
                </c:pt>
                <c:pt idx="7">
                  <c:v>120.7</c:v>
                </c:pt>
                <c:pt idx="8">
                  <c:v>423.8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00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/>
      </c:ofPie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сдачи в аренду имущества, находящегося в оперативном управлении органов государственной власти</c:v>
                </c:pt>
                <c:pt idx="5">
                  <c:v>Доходы, поступающие в порядке возмещения расходов, понесенных в связи с эксплуатацией имущества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256.39999999999998</c:v>
                </c:pt>
                <c:pt idx="1">
                  <c:v>749.6</c:v>
                </c:pt>
                <c:pt idx="2">
                  <c:v>143.80000000000001</c:v>
                </c:pt>
                <c:pt idx="3">
                  <c:v>2268</c:v>
                </c:pt>
                <c:pt idx="4">
                  <c:v>161</c:v>
                </c:pt>
                <c:pt idx="5">
                  <c:v>43.9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00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689,6тыс.рублей</a:t>
            </a:r>
            <a:endParaRPr lang="ru-RU" dirty="0"/>
          </a:p>
        </c:rich>
      </c:tx>
      <c:layout>
        <c:manualLayout>
          <c:xMode val="edge"/>
          <c:yMode val="edge"/>
          <c:x val="2.3927408379508068E-2"/>
          <c:y val="9.8578172740810162E-3"/>
        </c:manualLayout>
      </c:layout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solidFill>
      <a:schemeClr val="accent4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сдачи в аренду имущества, находящегося в оперативном управлении органов управления сельских поселений </c:v>
                </c:pt>
                <c:pt idx="5">
                  <c:v>Доходы, поступающие в порядке возмещения расходов, понесенных в связи с эксплуатацией имущества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268.7</c:v>
                </c:pt>
                <c:pt idx="1">
                  <c:v>767.2</c:v>
                </c:pt>
                <c:pt idx="2">
                  <c:v>149.5</c:v>
                </c:pt>
                <c:pt idx="3">
                  <c:v>2268</c:v>
                </c:pt>
                <c:pt idx="4">
                  <c:v>164.5</c:v>
                </c:pt>
                <c:pt idx="5">
                  <c:v>45.6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92D050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C000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Структура расходов бюджета Войновского сельского поселения в 2020 году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4000"/>
                    </a:schemeClr>
                  </a:gs>
                  <a:gs pos="100000">
                    <a:schemeClr val="accent1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4000"/>
                    </a:schemeClr>
                  </a:gs>
                  <a:gs pos="100000">
                    <a:schemeClr val="accent2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4000"/>
                    </a:schemeClr>
                  </a:gs>
                  <a:gs pos="100000">
                    <a:schemeClr val="accent3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4000"/>
                    </a:schemeClr>
                  </a:gs>
                  <a:gs pos="100000">
                    <a:schemeClr val="accent4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6000"/>
                      <a:lumMod val="104000"/>
                    </a:schemeClr>
                  </a:gs>
                  <a:gs pos="100000">
                    <a:schemeClr val="accent5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6000"/>
                      <a:lumMod val="104000"/>
                    </a:schemeClr>
                  </a:gs>
                  <a:gs pos="100000">
                    <a:schemeClr val="accent6"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96000"/>
                      <a:lumMod val="104000"/>
                    </a:schemeClr>
                  </a:gs>
                  <a:gs pos="100000">
                    <a:schemeClr val="accent1">
                      <a:lumMod val="60000"/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6000"/>
                      <a:lumMod val="104000"/>
                    </a:schemeClr>
                  </a:gs>
                  <a:gs pos="100000">
                    <a:schemeClr val="accent2">
                      <a:lumMod val="60000"/>
                      <a:shade val="98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национальная экономика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4475.8</c:v>
                </c:pt>
                <c:pt idx="1">
                  <c:v>83.2</c:v>
                </c:pt>
                <c:pt idx="2">
                  <c:v>10</c:v>
                </c:pt>
                <c:pt idx="3">
                  <c:v>403.8</c:v>
                </c:pt>
                <c:pt idx="4">
                  <c:v>3</c:v>
                </c:pt>
                <c:pt idx="5">
                  <c:v>1520.1</c:v>
                </c:pt>
                <c:pt idx="6">
                  <c:v>135.19999999999999</c:v>
                </c:pt>
                <c:pt idx="7">
                  <c:v>10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E3DB4-D4B1-47B3-BADB-94899A15D26F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75318-B281-48CB-B777-966629965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69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Проект бюджета на 2017</a:t>
            </a:r>
            <a:r>
              <a:rPr lang="ru-RU" baseline="0" dirty="0" smtClean="0"/>
              <a:t> год и плановый период 2018 и 2019 годов направлен на решение следующих ключевых задач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75318-B281-48CB-B777-9666299657E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425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6D81-30E1-41EA-985F-FB1ECB7BB447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E893DB1B-83D3-43E6-906A-20425EDFC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383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6D81-30E1-41EA-985F-FB1ECB7BB447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893DB1B-83D3-43E6-906A-20425EDFC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75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6D81-30E1-41EA-985F-FB1ECB7BB447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893DB1B-83D3-43E6-906A-20425EDFC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3048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6D81-30E1-41EA-985F-FB1ECB7BB447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893DB1B-83D3-43E6-906A-20425EDFC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463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6D81-30E1-41EA-985F-FB1ECB7BB447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893DB1B-83D3-43E6-906A-20425EDFC6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0480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6D81-30E1-41EA-985F-FB1ECB7BB447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893DB1B-83D3-43E6-906A-20425EDFC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666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6D81-30E1-41EA-985F-FB1ECB7BB447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DB1B-83D3-43E6-906A-20425EDFC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077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6D81-30E1-41EA-985F-FB1ECB7BB447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DB1B-83D3-43E6-906A-20425EDFC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272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4A52E-BB88-410A-8A11-466E17640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627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6D81-30E1-41EA-985F-FB1ECB7BB447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DB1B-83D3-43E6-906A-20425EDFC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51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6D81-30E1-41EA-985F-FB1ECB7BB447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893DB1B-83D3-43E6-906A-20425EDFC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70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6D81-30E1-41EA-985F-FB1ECB7BB447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893DB1B-83D3-43E6-906A-20425EDFC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023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6D81-30E1-41EA-985F-FB1ECB7BB447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893DB1B-83D3-43E6-906A-20425EDFC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011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6D81-30E1-41EA-985F-FB1ECB7BB447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DB1B-83D3-43E6-906A-20425EDFC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389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6D81-30E1-41EA-985F-FB1ECB7BB447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DB1B-83D3-43E6-906A-20425EDFC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156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6D81-30E1-41EA-985F-FB1ECB7BB447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3DB1B-83D3-43E6-906A-20425EDFC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68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26D81-30E1-41EA-985F-FB1ECB7BB447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893DB1B-83D3-43E6-906A-20425EDFC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876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26D81-30E1-41EA-985F-FB1ECB7BB447}" type="datetimeFigureOut">
              <a:rPr lang="ru-RU" smtClean="0"/>
              <a:pPr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893DB1B-83D3-43E6-906A-20425EDFC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32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  <p:sldLayoutId id="2147484423" r:id="rId8"/>
    <p:sldLayoutId id="2147484424" r:id="rId9"/>
    <p:sldLayoutId id="2147484425" r:id="rId10"/>
    <p:sldLayoutId id="2147484426" r:id="rId11"/>
    <p:sldLayoutId id="2147484427" r:id="rId12"/>
    <p:sldLayoutId id="2147484428" r:id="rId13"/>
    <p:sldLayoutId id="2147484429" r:id="rId14"/>
    <p:sldLayoutId id="2147484430" r:id="rId15"/>
    <p:sldLayoutId id="2147484431" r:id="rId16"/>
    <p:sldLayoutId id="214748443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76672"/>
            <a:ext cx="8319868" cy="2952328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 Войновского  сельского поселения                                                  на 2025 год и плановый период 2026 и 2027 годов</a:t>
            </a:r>
            <a:endParaRPr lang="ru-RU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29198"/>
            <a:ext cx="6400800" cy="164307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chemeClr val="tx1"/>
                </a:solidFill>
              </a:rPr>
              <a:t>Подготовлен сектором экономики и финансов Администрации Войновского сельского поселения</a:t>
            </a:r>
          </a:p>
          <a:p>
            <a:endParaRPr lang="ru-RU" sz="2400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144016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Войновского сельского поселения в 2027 году</a:t>
            </a:r>
            <a:endParaRPr lang="ru-RU" sz="2400" i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768724"/>
              </p:ext>
            </p:extLst>
          </p:nvPr>
        </p:nvGraphicFramePr>
        <p:xfrm>
          <a:off x="457200" y="1844824"/>
          <a:ext cx="8229600" cy="4798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611348137"/>
              </p:ext>
            </p:extLst>
          </p:nvPr>
        </p:nvGraphicFramePr>
        <p:xfrm>
          <a:off x="1524000" y="1628800"/>
          <a:ext cx="60960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07504" y="6597351"/>
            <a:ext cx="8856984" cy="45719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896823115"/>
              </p:ext>
            </p:extLst>
          </p:nvPr>
        </p:nvGraphicFramePr>
        <p:xfrm>
          <a:off x="457200" y="1844824"/>
          <a:ext cx="8291264" cy="4752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900112" y="321469"/>
            <a:ext cx="7772400" cy="1143000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РАСХОДЫ БЮДЖЕТА</a:t>
            </a:r>
          </a:p>
        </p:txBody>
      </p:sp>
      <p:sp>
        <p:nvSpPr>
          <p:cNvPr id="37891" name="Таблица 2"/>
          <p:cNvSpPr>
            <a:spLocks noGrp="1" noTextEdit="1"/>
          </p:cNvSpPr>
          <p:nvPr>
            <p:ph type="tbl" idx="1"/>
          </p:nvPr>
        </p:nvSpPr>
        <p:spPr>
          <a:xfrm>
            <a:off x="3786188" y="1857375"/>
            <a:ext cx="2286000" cy="214313"/>
          </a:xfrm>
        </p:spPr>
      </p:sp>
      <p:sp>
        <p:nvSpPr>
          <p:cNvPr id="4" name="Лента лицом вниз 3"/>
          <p:cNvSpPr/>
          <p:nvPr/>
        </p:nvSpPr>
        <p:spPr>
          <a:xfrm>
            <a:off x="714375" y="1643063"/>
            <a:ext cx="8143875" cy="1214437"/>
          </a:xfrm>
          <a:prstGeom prst="ribbon">
            <a:avLst>
              <a:gd name="adj1" fmla="val 16667"/>
              <a:gd name="adj2" fmla="val 75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</a:t>
            </a:r>
            <a:endParaRPr lang="ru-RU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000375" y="3071813"/>
            <a:ext cx="4286250" cy="75565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 распределены по:</a:t>
            </a:r>
            <a:endParaRPr lang="ru-RU" sz="24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7" name="Багетная рамка 6"/>
          <p:cNvSpPr/>
          <p:nvPr/>
        </p:nvSpPr>
        <p:spPr>
          <a:xfrm>
            <a:off x="714375" y="4357688"/>
            <a:ext cx="2214563" cy="1643062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разделам бюджетной классификации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3500438" y="4357688"/>
            <a:ext cx="2143125" cy="1643062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главному распорядителю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" name="Багетная рамка 8"/>
          <p:cNvSpPr/>
          <p:nvPr/>
        </p:nvSpPr>
        <p:spPr>
          <a:xfrm>
            <a:off x="6286500" y="4357688"/>
            <a:ext cx="2143125" cy="1643062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муниципальным программам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700808"/>
            <a:ext cx="3897480" cy="229592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237947"/>
              </p:ext>
            </p:extLst>
          </p:nvPr>
        </p:nvGraphicFramePr>
        <p:xfrm>
          <a:off x="179512" y="188640"/>
          <a:ext cx="792088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139602"/>
              </p:ext>
            </p:extLst>
          </p:nvPr>
        </p:nvGraphicFramePr>
        <p:xfrm>
          <a:off x="467544" y="4725144"/>
          <a:ext cx="7992888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34046370"/>
              </p:ext>
            </p:extLst>
          </p:nvPr>
        </p:nvGraphicFramePr>
        <p:xfrm>
          <a:off x="0" y="0"/>
          <a:ext cx="1011661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3894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1412776"/>
            <a:ext cx="2592288" cy="5176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621566"/>
              </p:ext>
            </p:extLst>
          </p:nvPr>
        </p:nvGraphicFramePr>
        <p:xfrm>
          <a:off x="609600" y="1700808"/>
          <a:ext cx="8066856" cy="5041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596607"/>
              </p:ext>
            </p:extLst>
          </p:nvPr>
        </p:nvGraphicFramePr>
        <p:xfrm>
          <a:off x="323528" y="332656"/>
          <a:ext cx="7848872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433200542"/>
              </p:ext>
            </p:extLst>
          </p:nvPr>
        </p:nvGraphicFramePr>
        <p:xfrm>
          <a:off x="0" y="0"/>
          <a:ext cx="9036496" cy="70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6943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5" y="1988840"/>
            <a:ext cx="2160240" cy="4567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985849"/>
              </p:ext>
            </p:extLst>
          </p:nvPr>
        </p:nvGraphicFramePr>
        <p:xfrm>
          <a:off x="539552" y="1556792"/>
          <a:ext cx="799484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885801"/>
              </p:ext>
            </p:extLst>
          </p:nvPr>
        </p:nvGraphicFramePr>
        <p:xfrm>
          <a:off x="395536" y="692696"/>
          <a:ext cx="741682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58338368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777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Зачем формировать и исполнять бюджет </a:t>
            </a:r>
            <a:r>
              <a:rPr lang="en-US" sz="3200" b="1" dirty="0" smtClean="0">
                <a:solidFill>
                  <a:srgbClr val="FF0000"/>
                </a:solidFill>
              </a:rPr>
              <a:t>                              </a:t>
            </a:r>
            <a:r>
              <a:rPr lang="ru-RU" sz="3200" b="1" dirty="0" smtClean="0">
                <a:solidFill>
                  <a:srgbClr val="FF0000"/>
                </a:solidFill>
              </a:rPr>
              <a:t>по программам </a:t>
            </a:r>
            <a:r>
              <a:rPr lang="en-US" sz="3200" b="1" dirty="0" smtClean="0">
                <a:solidFill>
                  <a:srgbClr val="FF0000"/>
                </a:solidFill>
              </a:rPr>
              <a:t>? </a:t>
            </a:r>
            <a:endParaRPr lang="ru-RU" sz="3200" b="1" dirty="0" smtClean="0">
              <a:solidFill>
                <a:srgbClr val="FF0000"/>
              </a:solidFill>
            </a:endParaRPr>
          </a:p>
        </p:txBody>
      </p:sp>
      <p:sp>
        <p:nvSpPr>
          <p:cNvPr id="38915" name="Таблица 2"/>
          <p:cNvSpPr>
            <a:spLocks noGrp="1" noTextEdit="1"/>
          </p:cNvSpPr>
          <p:nvPr>
            <p:ph type="tbl" idx="1"/>
          </p:nvPr>
        </p:nvSpPr>
        <p:spPr>
          <a:xfrm>
            <a:off x="7143750" y="2500313"/>
            <a:ext cx="2143125" cy="428625"/>
          </a:xfrm>
        </p:spPr>
      </p:sp>
      <p:sp>
        <p:nvSpPr>
          <p:cNvPr id="4" name="12-конечная звезда 3"/>
          <p:cNvSpPr/>
          <p:nvPr/>
        </p:nvSpPr>
        <p:spPr>
          <a:xfrm>
            <a:off x="714375" y="2286000"/>
            <a:ext cx="1571625" cy="1285875"/>
          </a:xfrm>
          <a:prstGeom prst="star12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+mj-lt"/>
              </a:rPr>
              <a:t>ЦЕЛЬ</a:t>
            </a:r>
            <a:endParaRPr lang="ru-RU" dirty="0">
              <a:latin typeface="+mj-lt"/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786063" y="1714500"/>
            <a:ext cx="1285875" cy="642938"/>
          </a:xfrm>
          <a:prstGeom prst="flowChartAlternateProcess">
            <a:avLst/>
          </a:prstGeom>
          <a:solidFill>
            <a:srgbClr val="2203A5"/>
          </a:solidFill>
          <a:ln>
            <a:solidFill>
              <a:srgbClr val="220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+mj-lt"/>
              </a:rPr>
              <a:t>З</a:t>
            </a:r>
            <a:r>
              <a:rPr lang="ru-RU" b="1" dirty="0" err="1">
                <a:latin typeface="+mj-lt"/>
              </a:rPr>
              <a:t>адача</a:t>
            </a:r>
            <a:r>
              <a:rPr lang="ru-RU" b="1" dirty="0">
                <a:latin typeface="+mj-lt"/>
              </a:rPr>
              <a:t> 1</a:t>
            </a:r>
            <a:endParaRPr lang="ru-RU" dirty="0">
              <a:latin typeface="+mj-lt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2786063" y="2500313"/>
            <a:ext cx="1285875" cy="684212"/>
          </a:xfrm>
          <a:prstGeom prst="flowChartAlternateProcess">
            <a:avLst/>
          </a:prstGeom>
          <a:solidFill>
            <a:srgbClr val="0051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+mj-lt"/>
              </a:rPr>
              <a:t>З</a:t>
            </a:r>
            <a:r>
              <a:rPr lang="ru-RU" b="1" dirty="0" err="1">
                <a:latin typeface="+mj-lt"/>
              </a:rPr>
              <a:t>адача</a:t>
            </a:r>
            <a:r>
              <a:rPr lang="ru-RU" b="1" dirty="0">
                <a:latin typeface="+mj-lt"/>
              </a:rPr>
              <a:t> 1</a:t>
            </a:r>
            <a:endParaRPr lang="ru-RU" dirty="0">
              <a:latin typeface="+mj-lt"/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2857500" y="3286125"/>
            <a:ext cx="1214438" cy="714375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+mj-lt"/>
              </a:rPr>
              <a:t>З</a:t>
            </a:r>
            <a:r>
              <a:rPr lang="ru-RU" b="1" dirty="0" err="1">
                <a:latin typeface="+mj-lt"/>
              </a:rPr>
              <a:t>адача</a:t>
            </a:r>
            <a:r>
              <a:rPr lang="ru-RU" b="1" dirty="0">
                <a:latin typeface="+mj-lt"/>
              </a:rPr>
              <a:t> 1</a:t>
            </a:r>
            <a:endParaRPr lang="ru-RU" dirty="0">
              <a:latin typeface="+mj-lt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1607344" y="2893219"/>
            <a:ext cx="1785938" cy="0"/>
          </a:xfrm>
          <a:prstGeom prst="line">
            <a:avLst/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1"/>
          </p:cNvCxnSpPr>
          <p:nvPr/>
        </p:nvCxnSpPr>
        <p:spPr>
          <a:xfrm>
            <a:off x="2286000" y="2928938"/>
            <a:ext cx="428625" cy="1587"/>
          </a:xfrm>
          <a:prstGeom prst="straightConnector1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500313" y="2000250"/>
            <a:ext cx="285750" cy="1588"/>
          </a:xfrm>
          <a:prstGeom prst="straightConnector1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500313" y="3786188"/>
            <a:ext cx="285750" cy="1587"/>
          </a:xfrm>
          <a:prstGeom prst="straightConnector1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214813" y="2000250"/>
            <a:ext cx="285750" cy="1588"/>
          </a:xfrm>
          <a:prstGeom prst="straightConnector1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4214813" y="2928938"/>
            <a:ext cx="285750" cy="1587"/>
          </a:xfrm>
          <a:prstGeom prst="straightConnector1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4214813" y="3714750"/>
            <a:ext cx="285750" cy="1588"/>
          </a:xfrm>
          <a:prstGeom prst="straightConnector1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>
          <a:xfrm>
            <a:off x="4572000" y="1643063"/>
            <a:ext cx="571500" cy="71437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+mj-lt"/>
              </a:rPr>
              <a:t>1</a:t>
            </a:r>
            <a:endParaRPr lang="ru-RU" dirty="0">
              <a:latin typeface="+mj-lt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5357813" y="2500313"/>
            <a:ext cx="571500" cy="7143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+mj-lt"/>
              </a:rPr>
              <a:t>2</a:t>
            </a:r>
            <a:endParaRPr lang="ru-RU" dirty="0">
              <a:latin typeface="+mj-lt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5357813" y="1643063"/>
            <a:ext cx="571500" cy="7143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+mj-lt"/>
              </a:rPr>
              <a:t>2</a:t>
            </a:r>
            <a:endParaRPr lang="ru-RU" dirty="0">
              <a:latin typeface="+mj-lt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6215063" y="2500313"/>
            <a:ext cx="571500" cy="71437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+mj-lt"/>
              </a:rPr>
              <a:t>3</a:t>
            </a:r>
            <a:endParaRPr lang="ru-RU" dirty="0">
              <a:latin typeface="+mj-lt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6143625" y="1643063"/>
            <a:ext cx="571500" cy="71437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3</a:t>
            </a:r>
            <a:endParaRPr lang="ru-RU" dirty="0"/>
          </a:p>
        </p:txBody>
      </p:sp>
      <p:sp>
        <p:nvSpPr>
          <p:cNvPr id="52" name="Овал 51"/>
          <p:cNvSpPr/>
          <p:nvPr/>
        </p:nvSpPr>
        <p:spPr>
          <a:xfrm>
            <a:off x="6215063" y="3357563"/>
            <a:ext cx="571500" cy="714375"/>
          </a:xfrm>
          <a:prstGeom prst="ellipse">
            <a:avLst/>
          </a:prstGeom>
          <a:solidFill>
            <a:srgbClr val="E871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+mj-lt"/>
              </a:rPr>
              <a:t>3</a:t>
            </a:r>
            <a:endParaRPr lang="ru-RU" dirty="0">
              <a:latin typeface="+mj-lt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5429250" y="3357563"/>
            <a:ext cx="571500" cy="714375"/>
          </a:xfrm>
          <a:prstGeom prst="ellipse">
            <a:avLst/>
          </a:prstGeom>
          <a:solidFill>
            <a:srgbClr val="8600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+mj-lt"/>
              </a:rPr>
              <a:t>2</a:t>
            </a:r>
            <a:endParaRPr lang="ru-RU" dirty="0">
              <a:latin typeface="+mj-lt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4572000" y="2500313"/>
            <a:ext cx="571500" cy="714375"/>
          </a:xfrm>
          <a:prstGeom prst="ellipse">
            <a:avLst/>
          </a:prstGeom>
          <a:solidFill>
            <a:srgbClr val="129B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+mj-lt"/>
              </a:rPr>
              <a:t>1</a:t>
            </a:r>
            <a:endParaRPr lang="ru-RU" dirty="0">
              <a:latin typeface="+mj-lt"/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4643438" y="3357563"/>
            <a:ext cx="571500" cy="71437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+mj-lt"/>
              </a:rPr>
              <a:t>1</a:t>
            </a:r>
            <a:endParaRPr lang="ru-RU" dirty="0">
              <a:latin typeface="+mj-lt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5072063" y="2000250"/>
            <a:ext cx="285750" cy="1588"/>
          </a:xfrm>
          <a:prstGeom prst="straightConnector1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5857875" y="2000250"/>
            <a:ext cx="285750" cy="1588"/>
          </a:xfrm>
          <a:prstGeom prst="straightConnector1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5072063" y="2928938"/>
            <a:ext cx="285750" cy="1587"/>
          </a:xfrm>
          <a:prstGeom prst="straightConnector1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5929313" y="2928938"/>
            <a:ext cx="285750" cy="1587"/>
          </a:xfrm>
          <a:prstGeom prst="straightConnector1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5143500" y="3714750"/>
            <a:ext cx="285750" cy="1588"/>
          </a:xfrm>
          <a:prstGeom prst="straightConnector1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5929313" y="3714750"/>
            <a:ext cx="285750" cy="1588"/>
          </a:xfrm>
          <a:prstGeom prst="straightConnector1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авая фигурная скобка 61"/>
          <p:cNvSpPr/>
          <p:nvPr/>
        </p:nvSpPr>
        <p:spPr>
          <a:xfrm>
            <a:off x="6858000" y="1857375"/>
            <a:ext cx="428625" cy="2000250"/>
          </a:xfrm>
          <a:prstGeom prst="rightBrace">
            <a:avLst>
              <a:gd name="adj1" fmla="val 8333"/>
              <a:gd name="adj2" fmla="val 50000"/>
            </a:avLst>
          </a:prstGeom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b="1" dirty="0"/>
          </a:p>
        </p:txBody>
      </p:sp>
      <p:sp>
        <p:nvSpPr>
          <p:cNvPr id="63" name="Багетная рамка 62"/>
          <p:cNvSpPr/>
          <p:nvPr/>
        </p:nvSpPr>
        <p:spPr>
          <a:xfrm>
            <a:off x="7286625" y="2357438"/>
            <a:ext cx="1714500" cy="1042987"/>
          </a:xfrm>
          <a:prstGeom prst="bevel">
            <a:avLst/>
          </a:prstGeom>
          <a:solidFill>
            <a:srgbClr val="8600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+mj-lt"/>
              </a:rPr>
              <a:t>Показатели эффективности</a:t>
            </a:r>
            <a:endParaRPr lang="ru-RU" sz="1400" dirty="0">
              <a:latin typeface="+mj-lt"/>
            </a:endParaRPr>
          </a:p>
        </p:txBody>
      </p:sp>
      <p:sp>
        <p:nvSpPr>
          <p:cNvPr id="38944" name="Прямоугольник 64"/>
          <p:cNvSpPr>
            <a:spLocks noChangeArrowheads="1"/>
          </p:cNvSpPr>
          <p:nvPr/>
        </p:nvSpPr>
        <p:spPr bwMode="auto">
          <a:xfrm>
            <a:off x="928688" y="4357688"/>
            <a:ext cx="8072437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>
                <a:solidFill>
                  <a:srgbClr val="610061"/>
                </a:solidFill>
                <a:latin typeface="Times New Roman" pitchFamily="18" charset="0"/>
                <a:cs typeface="Times New Roman" pitchFamily="18" charset="0"/>
              </a:rPr>
              <a:t>Основные преимущества программного бюджета:</a:t>
            </a:r>
          </a:p>
          <a:p>
            <a:pPr eaLnBrk="0" hangingPunct="0"/>
            <a:endParaRPr lang="ru-RU" sz="800" b="1">
              <a:solidFill>
                <a:srgbClr val="610061"/>
              </a:solidFill>
              <a:latin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sz="1600" b="1">
                <a:solidFill>
                  <a:srgbClr val="610061"/>
                </a:solidFill>
                <a:latin typeface="Times New Roman" pitchFamily="18" charset="0"/>
                <a:cs typeface="Times New Roman" pitchFamily="18" charset="0"/>
              </a:rPr>
              <a:t>установление ответственности каждого распорядителя бюджетных средств на конкретный результат его деятельности;</a:t>
            </a:r>
          </a:p>
          <a:p>
            <a:pPr eaLnBrk="0" hangingPunct="0">
              <a:buFontTx/>
              <a:buChar char="-"/>
            </a:pPr>
            <a:endParaRPr lang="ru-RU" sz="800" b="1">
              <a:solidFill>
                <a:srgbClr val="610061"/>
              </a:solidFill>
              <a:latin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sz="1600" b="1">
                <a:solidFill>
                  <a:srgbClr val="610061"/>
                </a:solidFill>
                <a:latin typeface="Times New Roman" pitchFamily="18" charset="0"/>
                <a:cs typeface="Times New Roman" pitchFamily="18" charset="0"/>
              </a:rPr>
              <a:t>возможность оценки реальных результатов деятельности в детализации до услуг, работ, мероприятий;</a:t>
            </a:r>
          </a:p>
          <a:p>
            <a:pPr eaLnBrk="0" hangingPunct="0">
              <a:buFontTx/>
              <a:buChar char="-"/>
            </a:pPr>
            <a:endParaRPr lang="ru-RU" sz="800" b="1">
              <a:solidFill>
                <a:srgbClr val="610061"/>
              </a:solidFill>
              <a:latin typeface="Times New Roman" pitchFamily="18" charset="0"/>
            </a:endParaRPr>
          </a:p>
          <a:p>
            <a:pPr eaLnBrk="0" hangingPunct="0"/>
            <a:r>
              <a:rPr lang="ru-RU" sz="1600" b="1">
                <a:solidFill>
                  <a:srgbClr val="610061"/>
                </a:solidFill>
                <a:latin typeface="Times New Roman" pitchFamily="18" charset="0"/>
                <a:cs typeface="Times New Roman" pitchFamily="18" charset="0"/>
              </a:rPr>
              <a:t>- возможность оценки эффективности работы учреждений в процессе выполнения целей, муниципальных заданий</a:t>
            </a:r>
            <a:endParaRPr lang="ru-RU" sz="1600" b="1">
              <a:solidFill>
                <a:srgbClr val="61006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393538"/>
              </p:ext>
            </p:extLst>
          </p:nvPr>
        </p:nvGraphicFramePr>
        <p:xfrm>
          <a:off x="323528" y="332656"/>
          <a:ext cx="7848872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583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2804014"/>
              </p:ext>
            </p:extLst>
          </p:nvPr>
        </p:nvGraphicFramePr>
        <p:xfrm>
          <a:off x="323528" y="332656"/>
          <a:ext cx="7848872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6531395"/>
              </p:ext>
            </p:extLst>
          </p:nvPr>
        </p:nvGraphicFramePr>
        <p:xfrm>
          <a:off x="611560" y="476672"/>
          <a:ext cx="7776864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741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54324"/>
              </p:ext>
            </p:extLst>
          </p:nvPr>
        </p:nvGraphicFramePr>
        <p:xfrm>
          <a:off x="251520" y="620688"/>
          <a:ext cx="8496944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89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Численность населения Войновского сельского поселения</a:t>
            </a:r>
          </a:p>
        </p:txBody>
      </p:sp>
      <p:graphicFrame>
        <p:nvGraphicFramePr>
          <p:cNvPr id="233524" name="Group 5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90658096"/>
              </p:ext>
            </p:extLst>
          </p:nvPr>
        </p:nvGraphicFramePr>
        <p:xfrm>
          <a:off x="914400" y="1600200"/>
          <a:ext cx="7772400" cy="4530725"/>
        </p:xfrm>
        <a:graphic>
          <a:graphicData uri="http://schemas.openxmlformats.org/drawingml/2006/table">
            <a:tbl>
              <a:tblPr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a:tblPr>
              <a:tblGrid>
                <a:gridCol w="3886200"/>
                <a:gridCol w="3886200"/>
              </a:tblGrid>
              <a:tr h="6048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1436 человек  - 4 населенных пункта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хутор </a:t>
                      </a:r>
                      <a:r>
                        <a:rPr kumimoji="0" lang="ru-RU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Войнов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       693 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хутор Московский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       132 человек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хутор Украинский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       367 человека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9D3E1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хутор Прощальный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+mn-cs"/>
                        </a:rPr>
                        <a:t>244 человека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1318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Площадь территории Войновского сельского поселения –  103,3 кв.км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147248" cy="120239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Основа формирования бюджета Войновского сельского поселения </a:t>
            </a:r>
            <a:r>
              <a:rPr lang="ru-RU" sz="24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Егорлыкского</a:t>
            </a:r>
            <a:r>
              <a:rPr lang="ru-RU" sz="24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района на 2025 год и плановый период 2026 и 2027 годов :</a:t>
            </a:r>
            <a:endParaRPr lang="ru-RU" sz="2400" i="1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0664730"/>
              </p:ext>
            </p:extLst>
          </p:nvPr>
        </p:nvGraphicFramePr>
        <p:xfrm>
          <a:off x="251520" y="1628801"/>
          <a:ext cx="8640960" cy="5040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1523890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172223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72223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172223"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7" cy="511256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286676" cy="537192"/>
          </a:xfrm>
          <a:solidFill>
            <a:schemeClr val="accent1"/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Основные понятия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1841"/>
              </p:ext>
            </p:extLst>
          </p:nvPr>
        </p:nvGraphicFramePr>
        <p:xfrm>
          <a:off x="914400" y="4071938"/>
          <a:ext cx="794388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1940"/>
                <a:gridCol w="3971940"/>
              </a:tblGrid>
              <a:tr h="64294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Доходы бюджета – поступающие в бюджет денежные средства</a:t>
                      </a:r>
                      <a:endParaRPr lang="ru-RU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Расходы бюджета – выплачиваемые из бюджета денежные средства</a:t>
                      </a:r>
                      <a:endParaRPr lang="ru-RU" sz="18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</a:tr>
              <a:tr h="928698">
                <a:tc gridSpan="2"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+mj-lt"/>
                      </a:endParaRPr>
                    </a:p>
                    <a:p>
                      <a:pPr algn="ctr"/>
                      <a:r>
                        <a:rPr lang="ru-RU" sz="1800" b="1" dirty="0" smtClean="0">
                          <a:latin typeface="+mj-lt"/>
                        </a:rPr>
                        <a:t>Дефицит бюджета </a:t>
                      </a:r>
                      <a:r>
                        <a:rPr lang="ru-RU" sz="1800" dirty="0" smtClean="0">
                          <a:latin typeface="+mj-lt"/>
                        </a:rPr>
                        <a:t>– превышение расходов бюджета над его доходами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+mj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 smtClean="0">
                          <a:latin typeface="+mj-lt"/>
                        </a:rPr>
                        <a:t>Профицит</a:t>
                      </a:r>
                      <a:r>
                        <a:rPr lang="ru-RU" sz="1800" b="1" dirty="0" smtClean="0">
                          <a:latin typeface="+mj-lt"/>
                        </a:rPr>
                        <a:t> бюджета </a:t>
                      </a:r>
                      <a:r>
                        <a:rPr lang="ru-RU" sz="1800" dirty="0" smtClean="0">
                          <a:latin typeface="+mj-lt"/>
                        </a:rPr>
                        <a:t>– превышение доходов бюджета над расходами</a:t>
                      </a:r>
                      <a:endParaRPr lang="ru-RU" sz="1800" dirty="0"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43392">
                <a:tc gridSpan="2">
                  <a:txBody>
                    <a:bodyPr/>
                    <a:lstStyle/>
                    <a:p>
                      <a:endParaRPr lang="ru-RU" sz="1800" b="1" dirty="0" smtClean="0">
                        <a:latin typeface="+mj-lt"/>
                      </a:endParaRPr>
                    </a:p>
                    <a:p>
                      <a:pPr algn="l"/>
                      <a:r>
                        <a:rPr lang="ru-RU" sz="1800" b="1" dirty="0" smtClean="0">
                          <a:latin typeface="+mj-lt"/>
                        </a:rPr>
                        <a:t>Важно:</a:t>
                      </a:r>
                      <a:r>
                        <a:rPr lang="ru-RU" sz="1800" baseline="0" dirty="0" smtClean="0">
                          <a:latin typeface="+mj-lt"/>
                        </a:rPr>
                        <a:t> Обязательное требование, предъявляемое к составлению и                        утверждению бюджета – это его сбалансированность</a:t>
                      </a:r>
                      <a:endParaRPr lang="ru-RU" sz="1800" dirty="0"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9711" name="Picture 4" descr="D: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3" y="1142985"/>
            <a:ext cx="7215238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98" y="1092492"/>
            <a:ext cx="7174603" cy="2908012"/>
          </a:xfrm>
          <a:prstGeom prst="rect">
            <a:avLst/>
          </a:prstGeom>
          <a:solidFill>
            <a:srgbClr val="FF000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88640"/>
            <a:ext cx="8358246" cy="1274400"/>
          </a:xfrm>
          <a:solidFill>
            <a:srgbClr val="FFFF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на 2025 год и плановый период 2026 и 2027 годов направлен на решение следующих ключевых задач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418045"/>
              </p:ext>
            </p:extLst>
          </p:nvPr>
        </p:nvGraphicFramePr>
        <p:xfrm>
          <a:off x="285720" y="1600200"/>
          <a:ext cx="8401080" cy="492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1080"/>
              </a:tblGrid>
              <a:tr h="109797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обеспечение устойчивости и сбалансированности бюджета Войновского сельского поселения </a:t>
                      </a:r>
                      <a:endParaRPr lang="ru-RU" sz="20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1699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наращивание темпов роста собственных (налоговых и неналоговых) доходов</a:t>
                      </a:r>
                      <a:endParaRPr lang="ru-RU" sz="2000" b="0" i="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230920">
                <a:tc>
                  <a:txBody>
                    <a:bodyPr/>
                    <a:lstStyle/>
                    <a:p>
                      <a:r>
                        <a:rPr lang="ru-RU" sz="2000" b="0" i="0" kern="1200" baseline="0" dirty="0" smtClean="0"/>
                        <a:t>соответствие финансовых возможностей поселения ключевым направлениям развития</a:t>
                      </a:r>
                      <a:endParaRPr lang="ru-RU" sz="2000" b="0" i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713152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выполнение принятых обязательств перед гражданами.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713152">
                <a:tc>
                  <a:txBody>
                    <a:bodyPr/>
                    <a:lstStyle/>
                    <a:p>
                      <a:r>
                        <a:rPr lang="ru-RU" sz="2000" b="0" i="0" kern="1200" baseline="0" dirty="0" smtClean="0"/>
                        <a:t>повышение прозрачности и открытости бюджетного процесса</a:t>
                      </a:r>
                      <a:endParaRPr lang="ru-RU" sz="2000" b="0" i="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1403648" y="836711"/>
            <a:ext cx="7239000" cy="21197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ПРОЕКТ </a:t>
            </a:r>
            <a:r>
              <a:rPr lang="ru-RU" dirty="0"/>
              <a:t>БЮДЖЕТА СЕЛЬСКОГО ПОСЕЛЕНИЯ</a:t>
            </a:r>
            <a:endParaRPr lang="ru-RU" b="1" dirty="0" smtClean="0">
              <a:solidFill>
                <a:srgbClr val="7030A0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31" y="1033128"/>
            <a:ext cx="7611537" cy="479174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26547"/>
            <a:ext cx="7611537" cy="479174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25018" cy="6480720"/>
          </a:xfrm>
          <a:prstGeom prst="rect">
            <a:avLst/>
          </a:prstGeom>
          <a:solidFill>
            <a:srgbClr val="FFFF0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914400" y="264165"/>
            <a:ext cx="7772400" cy="1143000"/>
          </a:xfrm>
          <a:solidFill>
            <a:schemeClr val="bg2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Доходы бюджета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15534405"/>
              </p:ext>
            </p:extLst>
          </p:nvPr>
        </p:nvGraphicFramePr>
        <p:xfrm>
          <a:off x="785813" y="1571625"/>
          <a:ext cx="7901014" cy="4929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1014"/>
              </a:tblGrid>
              <a:tr h="49292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Лента лицом вверх 4"/>
          <p:cNvSpPr/>
          <p:nvPr/>
        </p:nvSpPr>
        <p:spPr>
          <a:xfrm>
            <a:off x="714375" y="1571625"/>
            <a:ext cx="8286750" cy="1000125"/>
          </a:xfrm>
          <a:prstGeom prst="ribbon2">
            <a:avLst>
              <a:gd name="adj1" fmla="val 16667"/>
              <a:gd name="adj2" fmla="val 7417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Доходы бюджета – поступающие в бюджет средства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571500" y="3286125"/>
            <a:ext cx="3000375" cy="3286125"/>
          </a:xfrm>
          <a:prstGeom prst="verticalScroll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C00000"/>
                </a:solidFill>
                <a:latin typeface="+mj-lt"/>
              </a:rPr>
              <a:t>Налоговые доходы</a:t>
            </a:r>
          </a:p>
          <a:p>
            <a:pPr>
              <a:defRPr/>
            </a:pPr>
            <a:endParaRPr lang="ru-RU" sz="1300" dirty="0">
              <a:solidFill>
                <a:srgbClr val="C00000"/>
              </a:solidFill>
              <a:latin typeface="+mj-lt"/>
            </a:endParaRPr>
          </a:p>
          <a:p>
            <a:pPr>
              <a:defRPr/>
            </a:pPr>
            <a:r>
              <a:rPr lang="ru-RU" sz="1300" b="1" dirty="0">
                <a:solidFill>
                  <a:srgbClr val="C00000"/>
                </a:solidFill>
                <a:latin typeface="+mj-lt"/>
              </a:rPr>
              <a:t>Поступления от уплаты федеральных, региональных и местных налогов и сборов, предусмотренных Налоговым Кодексом Российской Федерации, законодательством Ростовской области и решениями Собрания депутатов </a:t>
            </a:r>
            <a:r>
              <a:rPr lang="ru-RU" sz="1300" b="1" dirty="0" smtClean="0">
                <a:solidFill>
                  <a:srgbClr val="C00000"/>
                </a:solidFill>
                <a:latin typeface="+mj-lt"/>
              </a:rPr>
              <a:t>Войновского сельского </a:t>
            </a:r>
            <a:r>
              <a:rPr lang="ru-RU" sz="1300" b="1" dirty="0">
                <a:solidFill>
                  <a:srgbClr val="C00000"/>
                </a:solidFill>
                <a:latin typeface="+mj-lt"/>
              </a:rPr>
              <a:t>поселения</a:t>
            </a: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3286125" y="3286125"/>
            <a:ext cx="2928938" cy="3286125"/>
          </a:xfrm>
          <a:prstGeom prst="verticalScroll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1600" b="1" dirty="0">
                <a:solidFill>
                  <a:srgbClr val="74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Неналоговые доходы</a:t>
            </a:r>
          </a:p>
          <a:p>
            <a:pPr eaLnBrk="0" hangingPunct="0">
              <a:defRPr/>
            </a:pPr>
            <a:endParaRPr lang="ru-RU" sz="1600" b="1" dirty="0">
              <a:solidFill>
                <a:srgbClr val="74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1300" b="1" dirty="0">
                <a:solidFill>
                  <a:srgbClr val="74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Платежи, которые включают в себя:</a:t>
            </a:r>
          </a:p>
          <a:p>
            <a:pPr eaLnBrk="0" hangingPunct="0">
              <a:defRPr/>
            </a:pPr>
            <a:r>
              <a:rPr lang="ru-RU" sz="1300" b="1" dirty="0">
                <a:solidFill>
                  <a:srgbClr val="74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доходы от использования и продажи имущества;</a:t>
            </a:r>
          </a:p>
          <a:p>
            <a:pPr eaLnBrk="0" hangingPunct="0">
              <a:defRPr/>
            </a:pPr>
            <a:r>
              <a:rPr lang="ru-RU" sz="1300" b="1" dirty="0" smtClean="0">
                <a:solidFill>
                  <a:srgbClr val="74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1300" b="1" dirty="0">
                <a:solidFill>
                  <a:srgbClr val="74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штрафы за нарушение законодательства;</a:t>
            </a:r>
          </a:p>
          <a:p>
            <a:pPr eaLnBrk="0" hangingPunct="0">
              <a:buFontTx/>
              <a:buChar char="-"/>
              <a:defRPr/>
            </a:pPr>
            <a:r>
              <a:rPr lang="ru-RU" sz="1300" b="1" dirty="0">
                <a:solidFill>
                  <a:srgbClr val="74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иные неналоговые доходы</a:t>
            </a:r>
          </a:p>
          <a:p>
            <a:pPr eaLnBrk="0" hangingPunct="0">
              <a:defRPr/>
            </a:pPr>
            <a:endParaRPr lang="ru-RU" sz="13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-"/>
              <a:defRPr/>
            </a:pPr>
            <a:endParaRPr lang="ru-RU" sz="13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6072188" y="3286125"/>
            <a:ext cx="2786062" cy="3286125"/>
          </a:xfrm>
          <a:prstGeom prst="vertic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+mj-lt"/>
              </a:rPr>
              <a:t>Безвозмездные поступления</a:t>
            </a:r>
          </a:p>
          <a:p>
            <a:pPr>
              <a:defRPr/>
            </a:pPr>
            <a:endParaRPr lang="ru-RU" sz="1600" b="1" dirty="0">
              <a:solidFill>
                <a:srgbClr val="002060"/>
              </a:solidFill>
              <a:latin typeface="+mj-lt"/>
            </a:endParaRPr>
          </a:p>
          <a:p>
            <a:pPr>
              <a:defRPr/>
            </a:pPr>
            <a:r>
              <a:rPr lang="ru-RU" sz="1300" b="1" dirty="0">
                <a:solidFill>
                  <a:srgbClr val="002060"/>
                </a:solidFill>
                <a:latin typeface="+mj-lt"/>
              </a:rPr>
              <a:t>Поступление в местный бюджет из областного бюджета межбюджетных трансфертов в виде дотаций, субвенций и иных межбюджетных трансфертов</a:t>
            </a:r>
          </a:p>
          <a:p>
            <a:pPr>
              <a:defRPr/>
            </a:pPr>
            <a:endParaRPr lang="ru-RU" sz="1300" dirty="0">
              <a:solidFill>
                <a:srgbClr val="002060"/>
              </a:solidFill>
              <a:latin typeface="+mj-lt"/>
            </a:endParaRPr>
          </a:p>
          <a:p>
            <a:pPr>
              <a:defRPr/>
            </a:pPr>
            <a:endParaRPr lang="ru-RU" sz="1300" dirty="0">
              <a:latin typeface="+mj-lt"/>
            </a:endParaRPr>
          </a:p>
          <a:p>
            <a:pPr>
              <a:defRPr/>
            </a:pPr>
            <a:endParaRPr lang="ru-RU" sz="1300" dirty="0">
              <a:latin typeface="+mj-lt"/>
            </a:endParaRPr>
          </a:p>
        </p:txBody>
      </p:sp>
      <p:sp>
        <p:nvSpPr>
          <p:cNvPr id="34829" name="Rectangle 1"/>
          <p:cNvSpPr>
            <a:spLocks noChangeArrowheads="1"/>
          </p:cNvSpPr>
          <p:nvPr/>
        </p:nvSpPr>
        <p:spPr bwMode="auto">
          <a:xfrm>
            <a:off x="0" y="0"/>
            <a:ext cx="2730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Н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857375" y="2643188"/>
            <a:ext cx="428625" cy="571500"/>
          </a:xfrm>
          <a:prstGeom prst="downArrow">
            <a:avLst/>
          </a:prstGeom>
          <a:solidFill>
            <a:srgbClr val="0845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572000" y="2571750"/>
            <a:ext cx="428625" cy="571500"/>
          </a:xfrm>
          <a:prstGeom prst="downArrow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358063" y="2643188"/>
            <a:ext cx="428625" cy="571500"/>
          </a:xfrm>
          <a:prstGeom prst="downArrow">
            <a:avLst/>
          </a:prstGeom>
          <a:solidFill>
            <a:srgbClr val="0030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21613" cy="6480720"/>
          </a:xfrm>
          <a:prstGeom prst="rect">
            <a:avLst/>
          </a:prstGeom>
          <a:solidFill>
            <a:srgbClr val="92D05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1096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характеристики проекта решения Собрания депутатов</a:t>
            </a:r>
            <a:br>
              <a:rPr lang="ru-RU" sz="18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«О бюджете 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Войновского сельского поселения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Егорлыкского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района на 2025 год и плановый период 2026 и 2027годов, 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5037388"/>
              </p:ext>
            </p:extLst>
          </p:nvPr>
        </p:nvGraphicFramePr>
        <p:xfrm>
          <a:off x="500034" y="1700809"/>
          <a:ext cx="8143932" cy="4929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926"/>
                <a:gridCol w="1574486"/>
                <a:gridCol w="1643074"/>
                <a:gridCol w="1214446"/>
              </a:tblGrid>
              <a:tr h="6418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</a:t>
                      </a:r>
                      <a:endParaRPr lang="ru-RU" sz="1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2026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2027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41861"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Доходы, всего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17 555,0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7 689,3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3849,3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8994"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 них: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1861"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Налоговые и неналоговые доходы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3 700,8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3 622,7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3 663,5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1861"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Безвозмездные поступления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13 854,2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4 066,6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185,8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1861"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Расходы, всего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17 555,0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7 689,3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3849,3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8994"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Дефицит (-), </a:t>
                      </a:r>
                      <a:r>
                        <a:rPr lang="ru-RU" sz="18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профицит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(+)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1861"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Источники финансирования дефицита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67737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</a:t>
            </a:r>
            <a:br>
              <a:rPr lang="ru-RU" sz="2400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Войновского сельского поселения в 2025 году</a:t>
            </a:r>
            <a:endParaRPr lang="ru-RU" sz="2400" i="1" dirty="0"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464173"/>
              </p:ext>
            </p:extLst>
          </p:nvPr>
        </p:nvGraphicFramePr>
        <p:xfrm>
          <a:off x="609600" y="2060848"/>
          <a:ext cx="828288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7173416"/>
            <a:ext cx="8568952" cy="1101314"/>
          </a:xfrm>
          <a:prstGeom prst="rect">
            <a:avLst/>
          </a:prstGeom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740740276"/>
              </p:ext>
            </p:extLst>
          </p:nvPr>
        </p:nvGraphicFramePr>
        <p:xfrm>
          <a:off x="251520" y="1794010"/>
          <a:ext cx="8712968" cy="5063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12744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Войновского сельского поселения </a:t>
            </a:r>
            <a:br>
              <a:rPr lang="ru-RU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2026 году</a:t>
            </a:r>
            <a:endParaRPr lang="ru-RU" sz="24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316370"/>
              </p:ext>
            </p:extLst>
          </p:nvPr>
        </p:nvGraphicFramePr>
        <p:xfrm>
          <a:off x="477226" y="1628800"/>
          <a:ext cx="8487262" cy="5043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0" y="6669359"/>
            <a:ext cx="9396536" cy="45719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864761633"/>
              </p:ext>
            </p:extLst>
          </p:nvPr>
        </p:nvGraphicFramePr>
        <p:xfrm>
          <a:off x="395536" y="1556791"/>
          <a:ext cx="8568952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32760</TotalTime>
  <Words>606</Words>
  <Application>Microsoft Office PowerPoint</Application>
  <PresentationFormat>Экран (4:3)</PresentationFormat>
  <Paragraphs>123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Calibri</vt:lpstr>
      <vt:lpstr>Century Gothic</vt:lpstr>
      <vt:lpstr>Times New Roman</vt:lpstr>
      <vt:lpstr>Wingdings</vt:lpstr>
      <vt:lpstr>Wingdings 3</vt:lpstr>
      <vt:lpstr>Легкий дым</vt:lpstr>
      <vt:lpstr>Бюджет  Войновского  сельского поселения                                                  на 2025 год и плановый период 2026 и 2027 годов</vt:lpstr>
      <vt:lpstr>Основа формирования бюджета Войновского сельского поселения Егорлыкского района на 2025 год и плановый период 2026 и 2027 годов :</vt:lpstr>
      <vt:lpstr>Основные понятия</vt:lpstr>
      <vt:lpstr>Бюджет на 2025 год и плановый период 2026 и 2027 годов направлен на решение следующих ключевых задач</vt:lpstr>
      <vt:lpstr>ПРОЕКТ БЮДЖЕТА СЕЛЬСКОГО ПОСЕЛЕНИЯ</vt:lpstr>
      <vt:lpstr>Доходы бюджета</vt:lpstr>
      <vt:lpstr>Основные характеристики проекта решения Собрания депутатов «О бюджете Войновского сельского поселения Егорлыкского района на 2025 год и плановый период 2026 и 2027годов, тыс.рублей </vt:lpstr>
      <vt:lpstr>Структура налоговых и неналоговых доходов бюджета  Войновского сельского поселения в 2025 году</vt:lpstr>
      <vt:lpstr>Структура налоговых и неналоговых доходов бюджета Войновского сельского поселения  в 2026 году</vt:lpstr>
      <vt:lpstr>Структура налоговых и неналоговых доходов бюджета Войновского сельского поселения в 2027 году</vt:lpstr>
      <vt:lpstr>РАСХОДЫ БЮДЖЕТА</vt:lpstr>
      <vt:lpstr>Презентация PowerPoint</vt:lpstr>
      <vt:lpstr>Презентация PowerPoint</vt:lpstr>
      <vt:lpstr>Презентация PowerPoint</vt:lpstr>
      <vt:lpstr>Зачем формировать и исполнять бюджет                               по программам ? </vt:lpstr>
      <vt:lpstr>Презентация PowerPoint</vt:lpstr>
      <vt:lpstr>Презентация PowerPoint</vt:lpstr>
      <vt:lpstr>Презентация PowerPoint</vt:lpstr>
      <vt:lpstr>Численность населения Войновского сельского поселения</vt:lpstr>
    </vt:vector>
  </TitlesOfParts>
  <Company>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Романовского сельского поселения на 2014-2016 год</dc:title>
  <dc:creator>1</dc:creator>
  <cp:lastModifiedBy>Admin1</cp:lastModifiedBy>
  <cp:revision>287</cp:revision>
  <dcterms:created xsi:type="dcterms:W3CDTF">2014-05-16T12:09:48Z</dcterms:created>
  <dcterms:modified xsi:type="dcterms:W3CDTF">2025-01-22T08:09:18Z</dcterms:modified>
</cp:coreProperties>
</file>